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2"/>
  </p:handoutMasterIdLst>
  <p:sldIdLst>
    <p:sldId id="303" r:id="rId2"/>
    <p:sldId id="274" r:id="rId3"/>
    <p:sldId id="277" r:id="rId4"/>
    <p:sldId id="278" r:id="rId5"/>
    <p:sldId id="279" r:id="rId6"/>
    <p:sldId id="287" r:id="rId7"/>
    <p:sldId id="301" r:id="rId8"/>
    <p:sldId id="302" r:id="rId9"/>
    <p:sldId id="288" r:id="rId10"/>
    <p:sldId id="300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4067"/>
    <a:srgbClr val="0070C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427" autoAdjust="0"/>
    <p:restoredTop sz="94660"/>
  </p:normalViewPr>
  <p:slideViewPr>
    <p:cSldViewPr snapToGrid="0">
      <p:cViewPr varScale="1">
        <p:scale>
          <a:sx n="76" d="100"/>
          <a:sy n="76" d="100"/>
        </p:scale>
        <p:origin x="92" y="7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27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A37E5A9-4A23-067C-3B19-5E63DD8290E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81E200C-1320-97C2-8F7F-F9CDD04A61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55492"/>
            <a:ext cx="7886700" cy="541357"/>
          </a:xfrm>
        </p:spPr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C6E737A-E1A6-C5C8-DCD0-84479ECB6A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77793"/>
            <a:ext cx="771847" cy="367849"/>
          </a:xfrm>
        </p:spPr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88B2588F-23AF-DB62-6068-82EDD22236D4}"/>
              </a:ext>
            </a:extLst>
          </p:cNvPr>
          <p:cNvGrpSpPr/>
          <p:nvPr/>
        </p:nvGrpSpPr>
        <p:grpSpPr>
          <a:xfrm>
            <a:off x="0" y="317843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C41AF616-71CE-1DE9-40D8-C85C4A6C0F5D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8A1460C7-1773-9A0D-8E29-C12ED6A78BF9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>
                  <a:solidFill>
                    <a:schemeClr val="bg1"/>
                  </a:solidFill>
                </a:rPr>
                <a:t>Je </a:t>
              </a:r>
              <a:r>
                <a:rPr lang="fr-FR" sz="3200" b="1" dirty="0">
                  <a:solidFill>
                    <a:schemeClr val="bg1"/>
                  </a:solidFill>
                </a:rPr>
                <a:t>m’entraine à résoudre un problème.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0CE67D8D-AD90-609D-E5A8-F075B1DEA4F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287880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11EE5E-60C0-5B9F-B19F-3E6D117F16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B40D8E4-C50F-37D5-CA86-359EE755A9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089" y="21788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Je cherche en suivant les 4 étapes :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1500163F-986A-4553-3880-2A8832F184B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1248926" y="1197891"/>
            <a:ext cx="1885906" cy="97200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57026E23-12A9-94E6-E159-381C4F1E220D}"/>
              </a:ext>
            </a:extLst>
          </p:cNvPr>
          <p:cNvSpPr/>
          <p:nvPr/>
        </p:nvSpPr>
        <p:spPr>
          <a:xfrm>
            <a:off x="368215" y="1377045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F99763A2-5C4F-CEBB-703E-6F2F2423CB9A}"/>
              </a:ext>
            </a:extLst>
          </p:cNvPr>
          <p:cNvSpPr/>
          <p:nvPr/>
        </p:nvSpPr>
        <p:spPr>
          <a:xfrm>
            <a:off x="368215" y="2780864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7C1A95AA-A621-5AD8-B9DA-296B7604DBE7}"/>
              </a:ext>
            </a:extLst>
          </p:cNvPr>
          <p:cNvSpPr/>
          <p:nvPr/>
        </p:nvSpPr>
        <p:spPr>
          <a:xfrm>
            <a:off x="368215" y="4184683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8A561604-BFDC-4F72-DE86-F2FA4C09C9E5}"/>
              </a:ext>
            </a:extLst>
          </p:cNvPr>
          <p:cNvSpPr/>
          <p:nvPr/>
        </p:nvSpPr>
        <p:spPr>
          <a:xfrm>
            <a:off x="368215" y="5588502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A8F80535-390A-98B3-450C-F1A2EB364BB3}"/>
              </a:ext>
            </a:extLst>
          </p:cNvPr>
          <p:cNvSpPr txBox="1"/>
          <p:nvPr/>
        </p:nvSpPr>
        <p:spPr>
          <a:xfrm>
            <a:off x="3401851" y="1155592"/>
            <a:ext cx="5484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cherche le total des jetons.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54BD4706-3921-7C81-B5C1-5A6A3C5EF6B3}"/>
              </a:ext>
            </a:extLst>
          </p:cNvPr>
          <p:cNvSpPr txBox="1"/>
          <p:nvPr/>
        </p:nvSpPr>
        <p:spPr>
          <a:xfrm>
            <a:off x="3435206" y="5569368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Il y a 20 jetons en tout.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BF5F5683-0165-2840-7AEB-69E650434E9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1248926" y="5409348"/>
            <a:ext cx="1779368" cy="9720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26F3B93F-7502-8B23-E7A4-320E9EC8A53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1248926" y="3938883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37E0B932-92AF-1FE1-37B7-480240E8C89F}"/>
              </a:ext>
            </a:extLst>
          </p:cNvPr>
          <p:cNvSpPr txBox="1"/>
          <p:nvPr/>
        </p:nvSpPr>
        <p:spPr>
          <a:xfrm>
            <a:off x="3508499" y="4213600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5 + 5 + 5 + 5 = 20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BE49026-1640-C229-FDAC-87A1A0E3662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5590" b="49889"/>
          <a:stretch/>
        </p:blipFill>
        <p:spPr>
          <a:xfrm>
            <a:off x="1248926" y="2601710"/>
            <a:ext cx="1813145" cy="972000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37A71DF4-9FFB-9B53-0F7F-4B9194867338}"/>
              </a:ext>
            </a:extLst>
          </p:cNvPr>
          <p:cNvSpPr txBox="1"/>
          <p:nvPr/>
        </p:nvSpPr>
        <p:spPr>
          <a:xfrm>
            <a:off x="3435206" y="2549101"/>
            <a:ext cx="51871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représente </a:t>
            </a:r>
          </a:p>
          <a:p>
            <a:r>
              <a:rPr lang="fr-FR" sz="3200" dirty="0">
                <a:solidFill>
                  <a:srgbClr val="C00000"/>
                </a:solidFill>
              </a:rPr>
              <a:t>le problème.</a:t>
            </a:r>
          </a:p>
        </p:txBody>
      </p:sp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D6A5F49E-1D38-4FAE-2D37-FC5C9540B2D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3/3</a:t>
            </a: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05463731-2C67-B7CB-73E4-85637B27217D}"/>
              </a:ext>
            </a:extLst>
          </p:cNvPr>
          <p:cNvSpPr/>
          <p:nvPr/>
        </p:nvSpPr>
        <p:spPr>
          <a:xfrm>
            <a:off x="6028784" y="2880873"/>
            <a:ext cx="544122" cy="561734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82F506AB-1A07-48BE-52D8-795CA3D5F445}"/>
              </a:ext>
            </a:extLst>
          </p:cNvPr>
          <p:cNvSpPr/>
          <p:nvPr/>
        </p:nvSpPr>
        <p:spPr>
          <a:xfrm>
            <a:off x="6781451" y="2886524"/>
            <a:ext cx="544122" cy="561734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A8A3E1D1-7870-6FB1-966A-405F50E9ADEA}"/>
              </a:ext>
            </a:extLst>
          </p:cNvPr>
          <p:cNvSpPr/>
          <p:nvPr/>
        </p:nvSpPr>
        <p:spPr>
          <a:xfrm>
            <a:off x="7534118" y="2880873"/>
            <a:ext cx="544122" cy="561734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BC6CC152-E86E-AE0F-3A9F-CD14A525613B}"/>
              </a:ext>
            </a:extLst>
          </p:cNvPr>
          <p:cNvSpPr/>
          <p:nvPr/>
        </p:nvSpPr>
        <p:spPr>
          <a:xfrm>
            <a:off x="8286785" y="2867266"/>
            <a:ext cx="544122" cy="561734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>
                <a:solidFill>
                  <a:schemeClr val="tx1"/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522117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1" grpId="0"/>
      <p:bldP spid="16" grpId="0"/>
      <p:bldP spid="5" grpId="0" animBg="1"/>
      <p:bldP spid="13" grpId="0" animBg="1"/>
      <p:bldP spid="14" grpId="0" animBg="1"/>
      <p:bldP spid="1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FD9510B9-A318-E2B5-7DC8-91C37DC984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5122" y="3969480"/>
            <a:ext cx="4805548" cy="3112343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Lisons le problème :</a:t>
            </a:r>
          </a:p>
        </p:txBody>
      </p:sp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3D1F2013-6292-FDB3-0EA8-A242611A2F91}"/>
              </a:ext>
            </a:extLst>
          </p:cNvPr>
          <p:cNvSpPr/>
          <p:nvPr/>
        </p:nvSpPr>
        <p:spPr>
          <a:xfrm>
            <a:off x="533130" y="1171699"/>
            <a:ext cx="7382495" cy="3986150"/>
          </a:xfrm>
          <a:prstGeom prst="wedgeEllipseCallout">
            <a:avLst>
              <a:gd name="adj1" fmla="val -23574"/>
              <a:gd name="adj2" fmla="val 65367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fr-FR" sz="3200" dirty="0">
                <a:solidFill>
                  <a:schemeClr val="tx1"/>
                </a:solidFill>
              </a:rPr>
              <a:t>Les enfants rangent leurs jouets. Ils font trois sacs contenant chacun 5 jouets. </a:t>
            </a:r>
            <a:r>
              <a:rPr lang="fr-FR" sz="3200" b="1" dirty="0">
                <a:solidFill>
                  <a:schemeClr val="tx1"/>
                </a:solidFill>
              </a:rPr>
              <a:t>Combien de jouets y a-t-il au total ? </a:t>
            </a:r>
          </a:p>
        </p:txBody>
      </p:sp>
    </p:spTree>
    <p:extLst>
      <p:ext uri="{BB962C8B-B14F-4D97-AF65-F5344CB8AC3E}">
        <p14:creationId xmlns:p14="http://schemas.microsoft.com/office/powerpoint/2010/main" val="886547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1</a:t>
            </a:r>
            <a:endParaRPr lang="fr-FR" dirty="0"/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5ECBF856-2BC2-DBD9-C07D-AA3E986AAE28}"/>
              </a:ext>
            </a:extLst>
          </p:cNvPr>
          <p:cNvSpPr txBox="1"/>
          <p:nvPr/>
        </p:nvSpPr>
        <p:spPr>
          <a:xfrm>
            <a:off x="4671001" y="2587226"/>
            <a:ext cx="432338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>
                <a:solidFill>
                  <a:srgbClr val="C00000"/>
                </a:solidFill>
                <a:sym typeface="Wingdings" panose="05000000000000000000" pitchFamily="2" charset="2"/>
              </a:rPr>
              <a:t> </a:t>
            </a:r>
            <a:r>
              <a:rPr lang="fr-FR" sz="3600" b="1" dirty="0">
                <a:solidFill>
                  <a:srgbClr val="C00000"/>
                </a:solidFill>
              </a:rPr>
              <a:t>On cherche </a:t>
            </a:r>
            <a:r>
              <a:rPr lang="fr-FR" sz="3600" dirty="0">
                <a:solidFill>
                  <a:srgbClr val="C00000"/>
                </a:solidFill>
              </a:rPr>
              <a:t>le nombre total de jouets. 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EEE625C5-9419-E057-9125-FF97200268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993" y="1866671"/>
            <a:ext cx="3960000" cy="3124657"/>
          </a:xfrm>
          <a:prstGeom prst="rect">
            <a:avLst/>
          </a:prstGeom>
        </p:spPr>
      </p:pic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E4B7EC6-DED0-E58A-0D1D-A528D9500C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1/3</a:t>
            </a:r>
          </a:p>
        </p:txBody>
      </p:sp>
    </p:spTree>
    <p:extLst>
      <p:ext uri="{BB962C8B-B14F-4D97-AF65-F5344CB8AC3E}">
        <p14:creationId xmlns:p14="http://schemas.microsoft.com/office/powerpoint/2010/main" val="3330493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2</a:t>
            </a:r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3CCDE09-7B27-CA6B-A96D-557E1F02B1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889" y="1786416"/>
            <a:ext cx="3960000" cy="3415155"/>
          </a:xfrm>
          <a:prstGeom prst="rect">
            <a:avLst/>
          </a:prstGeom>
        </p:spPr>
      </p:pic>
      <p:sp>
        <p:nvSpPr>
          <p:cNvPr id="35" name="Ellipse 34">
            <a:extLst>
              <a:ext uri="{FF2B5EF4-FFF2-40B4-BE49-F238E27FC236}">
                <a16:creationId xmlns:a16="http://schemas.microsoft.com/office/drawing/2014/main" id="{40FA1AED-E98E-463F-5EE5-E493BF023852}"/>
              </a:ext>
            </a:extLst>
          </p:cNvPr>
          <p:cNvSpPr/>
          <p:nvPr/>
        </p:nvSpPr>
        <p:spPr>
          <a:xfrm>
            <a:off x="4534560" y="2248760"/>
            <a:ext cx="544122" cy="561734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1431F4A2-14A7-B3E3-A803-9C6E166859E6}"/>
              </a:ext>
            </a:extLst>
          </p:cNvPr>
          <p:cNvSpPr/>
          <p:nvPr/>
        </p:nvSpPr>
        <p:spPr>
          <a:xfrm>
            <a:off x="5607864" y="2248760"/>
            <a:ext cx="544122" cy="561734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73F545B3-B524-25CF-3BA7-B4C386A9A1F3}"/>
              </a:ext>
            </a:extLst>
          </p:cNvPr>
          <p:cNvSpPr/>
          <p:nvPr/>
        </p:nvSpPr>
        <p:spPr>
          <a:xfrm>
            <a:off x="6655208" y="2248760"/>
            <a:ext cx="544122" cy="561734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52CFB97E-03B5-7418-BE63-8CDF414533A5}"/>
              </a:ext>
            </a:extLst>
          </p:cNvPr>
          <p:cNvSpPr/>
          <p:nvPr/>
        </p:nvSpPr>
        <p:spPr>
          <a:xfrm>
            <a:off x="4534560" y="3048000"/>
            <a:ext cx="174171" cy="174171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6A841FF5-2DA4-58EC-A54E-E84EC9994A1B}"/>
              </a:ext>
            </a:extLst>
          </p:cNvPr>
          <p:cNvSpPr/>
          <p:nvPr/>
        </p:nvSpPr>
        <p:spPr>
          <a:xfrm>
            <a:off x="4926445" y="3047999"/>
            <a:ext cx="174171" cy="174171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7F4EDB07-E1AB-83FC-31FA-D2C318D02FD0}"/>
              </a:ext>
            </a:extLst>
          </p:cNvPr>
          <p:cNvSpPr/>
          <p:nvPr/>
        </p:nvSpPr>
        <p:spPr>
          <a:xfrm>
            <a:off x="4534560" y="3429001"/>
            <a:ext cx="174171" cy="174171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86EB9630-D4C3-2B87-B531-2ECC472E3B21}"/>
              </a:ext>
            </a:extLst>
          </p:cNvPr>
          <p:cNvSpPr/>
          <p:nvPr/>
        </p:nvSpPr>
        <p:spPr>
          <a:xfrm>
            <a:off x="4926445" y="3429000"/>
            <a:ext cx="174171" cy="174171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739F0102-42B3-6DFC-C698-68477F8381A8}"/>
              </a:ext>
            </a:extLst>
          </p:cNvPr>
          <p:cNvSpPr/>
          <p:nvPr/>
        </p:nvSpPr>
        <p:spPr>
          <a:xfrm>
            <a:off x="4719535" y="3228976"/>
            <a:ext cx="174171" cy="174171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528D16A8-A8FB-AFD3-11A9-E10006DC25B7}"/>
              </a:ext>
            </a:extLst>
          </p:cNvPr>
          <p:cNvSpPr/>
          <p:nvPr/>
        </p:nvSpPr>
        <p:spPr>
          <a:xfrm>
            <a:off x="5594884" y="3048000"/>
            <a:ext cx="174171" cy="174171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2F715EBF-4E92-DCF9-A901-9A659E8D7F4B}"/>
              </a:ext>
            </a:extLst>
          </p:cNvPr>
          <p:cNvSpPr/>
          <p:nvPr/>
        </p:nvSpPr>
        <p:spPr>
          <a:xfrm>
            <a:off x="5986769" y="3047999"/>
            <a:ext cx="174171" cy="174171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4A328A7A-3C91-F2B4-0638-4A4B498339C5}"/>
              </a:ext>
            </a:extLst>
          </p:cNvPr>
          <p:cNvSpPr/>
          <p:nvPr/>
        </p:nvSpPr>
        <p:spPr>
          <a:xfrm>
            <a:off x="5594884" y="3429001"/>
            <a:ext cx="174171" cy="174171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45A08341-F854-C11E-CC2B-C68F453C0C3E}"/>
              </a:ext>
            </a:extLst>
          </p:cNvPr>
          <p:cNvSpPr/>
          <p:nvPr/>
        </p:nvSpPr>
        <p:spPr>
          <a:xfrm>
            <a:off x="5986769" y="3429000"/>
            <a:ext cx="174171" cy="174171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F7219A3B-0BB8-90D7-B41B-6227410A66B2}"/>
              </a:ext>
            </a:extLst>
          </p:cNvPr>
          <p:cNvSpPr/>
          <p:nvPr/>
        </p:nvSpPr>
        <p:spPr>
          <a:xfrm>
            <a:off x="5779859" y="3228976"/>
            <a:ext cx="174171" cy="174171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Ellipse 24">
            <a:extLst>
              <a:ext uri="{FF2B5EF4-FFF2-40B4-BE49-F238E27FC236}">
                <a16:creationId xmlns:a16="http://schemas.microsoft.com/office/drawing/2014/main" id="{E838DC7F-131B-306D-0114-32CF0E0DC899}"/>
              </a:ext>
            </a:extLst>
          </p:cNvPr>
          <p:cNvSpPr/>
          <p:nvPr/>
        </p:nvSpPr>
        <p:spPr>
          <a:xfrm>
            <a:off x="6655208" y="3048000"/>
            <a:ext cx="174171" cy="174171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Ellipse 25">
            <a:extLst>
              <a:ext uri="{FF2B5EF4-FFF2-40B4-BE49-F238E27FC236}">
                <a16:creationId xmlns:a16="http://schemas.microsoft.com/office/drawing/2014/main" id="{AEA91203-B391-4AE3-7D6C-65DE802C0299}"/>
              </a:ext>
            </a:extLst>
          </p:cNvPr>
          <p:cNvSpPr/>
          <p:nvPr/>
        </p:nvSpPr>
        <p:spPr>
          <a:xfrm>
            <a:off x="7047093" y="3047999"/>
            <a:ext cx="174171" cy="174171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Ellipse 26">
            <a:extLst>
              <a:ext uri="{FF2B5EF4-FFF2-40B4-BE49-F238E27FC236}">
                <a16:creationId xmlns:a16="http://schemas.microsoft.com/office/drawing/2014/main" id="{E42B27F3-03F0-80C3-8D18-B941B1473304}"/>
              </a:ext>
            </a:extLst>
          </p:cNvPr>
          <p:cNvSpPr/>
          <p:nvPr/>
        </p:nvSpPr>
        <p:spPr>
          <a:xfrm>
            <a:off x="6655208" y="3429001"/>
            <a:ext cx="174171" cy="174171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FC27C803-150B-13ED-BE2B-201AB21CE0FB}"/>
              </a:ext>
            </a:extLst>
          </p:cNvPr>
          <p:cNvSpPr/>
          <p:nvPr/>
        </p:nvSpPr>
        <p:spPr>
          <a:xfrm>
            <a:off x="7047093" y="3429000"/>
            <a:ext cx="174171" cy="174171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Ellipse 28">
            <a:extLst>
              <a:ext uri="{FF2B5EF4-FFF2-40B4-BE49-F238E27FC236}">
                <a16:creationId xmlns:a16="http://schemas.microsoft.com/office/drawing/2014/main" id="{063C5DCE-08D9-57DC-D5A3-A3FDE2B2CFDE}"/>
              </a:ext>
            </a:extLst>
          </p:cNvPr>
          <p:cNvSpPr/>
          <p:nvPr/>
        </p:nvSpPr>
        <p:spPr>
          <a:xfrm>
            <a:off x="6840183" y="3228976"/>
            <a:ext cx="174171" cy="174171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9EECDCC-1EC9-D473-4966-EE27EC2E69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1/3</a:t>
            </a:r>
          </a:p>
        </p:txBody>
      </p:sp>
    </p:spTree>
    <p:extLst>
      <p:ext uri="{BB962C8B-B14F-4D97-AF65-F5344CB8AC3E}">
        <p14:creationId xmlns:p14="http://schemas.microsoft.com/office/powerpoint/2010/main" val="771769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4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3</a:t>
            </a:r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B1C26A9-9306-02D8-F50A-2913D04575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60" y="1686914"/>
            <a:ext cx="3960000" cy="3635280"/>
          </a:xfrm>
          <a:prstGeom prst="rect">
            <a:avLst/>
          </a:prstGeom>
        </p:spPr>
      </p:pic>
      <p:sp>
        <p:nvSpPr>
          <p:cNvPr id="31" name="ZoneTexte 30">
            <a:extLst>
              <a:ext uri="{FF2B5EF4-FFF2-40B4-BE49-F238E27FC236}">
                <a16:creationId xmlns:a16="http://schemas.microsoft.com/office/drawing/2014/main" id="{626738A4-936A-E0FB-EFF1-6E33527FDB27}"/>
              </a:ext>
            </a:extLst>
          </p:cNvPr>
          <p:cNvSpPr txBox="1"/>
          <p:nvPr/>
        </p:nvSpPr>
        <p:spPr>
          <a:xfrm>
            <a:off x="4536419" y="3061216"/>
            <a:ext cx="24806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5 + 5 + 5 = 15</a:t>
            </a: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C1F7955D-E6B4-9135-55F4-AFEAFA51DBC0}"/>
              </a:ext>
            </a:extLst>
          </p:cNvPr>
          <p:cNvSpPr/>
          <p:nvPr/>
        </p:nvSpPr>
        <p:spPr>
          <a:xfrm>
            <a:off x="4534560" y="2248760"/>
            <a:ext cx="544122" cy="561734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0B051B50-4DB4-C2C4-0C1F-DA8477209379}"/>
              </a:ext>
            </a:extLst>
          </p:cNvPr>
          <p:cNvSpPr/>
          <p:nvPr/>
        </p:nvSpPr>
        <p:spPr>
          <a:xfrm>
            <a:off x="5607864" y="2248760"/>
            <a:ext cx="544122" cy="561734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282D66DE-B9CE-6EB1-E852-9AEF8E767786}"/>
              </a:ext>
            </a:extLst>
          </p:cNvPr>
          <p:cNvSpPr/>
          <p:nvPr/>
        </p:nvSpPr>
        <p:spPr>
          <a:xfrm>
            <a:off x="6655208" y="2248760"/>
            <a:ext cx="544122" cy="561734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295124C-FCB9-9734-172E-AA69D072F2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1/3</a:t>
            </a:r>
          </a:p>
        </p:txBody>
      </p:sp>
    </p:spTree>
    <p:extLst>
      <p:ext uri="{BB962C8B-B14F-4D97-AF65-F5344CB8AC3E}">
        <p14:creationId xmlns:p14="http://schemas.microsoft.com/office/powerpoint/2010/main" val="2576273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4</a:t>
            </a:r>
            <a:endParaRPr lang="fr-FR" dirty="0"/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377508ED-856A-053E-84E3-379C42F7D6A6}"/>
              </a:ext>
            </a:extLst>
          </p:cNvPr>
          <p:cNvSpPr txBox="1"/>
          <p:nvPr/>
        </p:nvSpPr>
        <p:spPr>
          <a:xfrm>
            <a:off x="4476480" y="3517557"/>
            <a:ext cx="44097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latin typeface="Cursive standard" pitchFamily="2" charset="0"/>
              </a:rPr>
              <a:t>Il y a 15 jouets au total.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797F388-4513-0404-C50E-00838E68C3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825" y="2135135"/>
            <a:ext cx="3960000" cy="3161708"/>
          </a:xfrm>
          <a:prstGeom prst="rect">
            <a:avLst/>
          </a:prstGeom>
        </p:spPr>
      </p:pic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8269EDE-6A35-17C5-3014-DBBBF6E7B9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1/3</a:t>
            </a:r>
          </a:p>
        </p:txBody>
      </p:sp>
    </p:spTree>
    <p:extLst>
      <p:ext uri="{BB962C8B-B14F-4D97-AF65-F5344CB8AC3E}">
        <p14:creationId xmlns:p14="http://schemas.microsoft.com/office/powerpoint/2010/main" val="2704992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F18E74-541C-F8F1-19CD-627F95EE53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31E3633-F3EE-B210-0EC9-9B82FDC5B2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Lisons le problème :</a:t>
            </a:r>
          </a:p>
        </p:txBody>
      </p:sp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505DC7FD-ED63-1447-91F7-8C3C27DF21BE}"/>
              </a:ext>
            </a:extLst>
          </p:cNvPr>
          <p:cNvSpPr/>
          <p:nvPr/>
        </p:nvSpPr>
        <p:spPr>
          <a:xfrm>
            <a:off x="494804" y="1096488"/>
            <a:ext cx="7658595" cy="3986150"/>
          </a:xfrm>
          <a:prstGeom prst="wedgeEllipseCallout">
            <a:avLst>
              <a:gd name="adj1" fmla="val -23574"/>
              <a:gd name="adj2" fmla="val 65367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fr-FR" sz="3200" dirty="0">
                <a:solidFill>
                  <a:schemeClr val="tx1"/>
                </a:solidFill>
              </a:rPr>
              <a:t>Madame Martin conduit un camion de transport. Le camion compte 5 roues de chaque côté. </a:t>
            </a:r>
          </a:p>
          <a:p>
            <a:r>
              <a:rPr lang="fr-FR" sz="3200" b="1" dirty="0">
                <a:solidFill>
                  <a:schemeClr val="tx1"/>
                </a:solidFill>
              </a:rPr>
              <a:t>Combien y a-t-il de roues en tout ? </a:t>
            </a:r>
            <a:endParaRPr lang="fr-FR" sz="3200" b="1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0DF0DF35-9DEC-E6EE-BC62-F9A86E376F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2960" y="4591186"/>
            <a:ext cx="4572001" cy="3052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05023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EFBEC9-AA54-E41E-F778-4D9CE9C9B4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97D3D73-973D-67FE-4281-CADBA4F8F8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089" y="21788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Je cherche en suivant les 4 étapes :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C4632BF6-AC09-D952-68CC-4986B8D2C9C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1248926" y="1197891"/>
            <a:ext cx="1885906" cy="97200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67B0BDD1-4102-20D8-0222-AEA385EB7DC5}"/>
              </a:ext>
            </a:extLst>
          </p:cNvPr>
          <p:cNvSpPr/>
          <p:nvPr/>
        </p:nvSpPr>
        <p:spPr>
          <a:xfrm>
            <a:off x="368215" y="1377045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23E9CC2D-E775-1FF2-D7FE-D1F8AF2F8A96}"/>
              </a:ext>
            </a:extLst>
          </p:cNvPr>
          <p:cNvSpPr/>
          <p:nvPr/>
        </p:nvSpPr>
        <p:spPr>
          <a:xfrm>
            <a:off x="368215" y="2780864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EBDBB548-558A-72E2-375C-C2131E8C6545}"/>
              </a:ext>
            </a:extLst>
          </p:cNvPr>
          <p:cNvSpPr/>
          <p:nvPr/>
        </p:nvSpPr>
        <p:spPr>
          <a:xfrm>
            <a:off x="368215" y="4184683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4A6F3E6D-603A-6BF0-EED4-F832365CD0DB}"/>
              </a:ext>
            </a:extLst>
          </p:cNvPr>
          <p:cNvSpPr/>
          <p:nvPr/>
        </p:nvSpPr>
        <p:spPr>
          <a:xfrm>
            <a:off x="368215" y="5588502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773531FD-64C4-EBFC-57C3-F0214C396081}"/>
              </a:ext>
            </a:extLst>
          </p:cNvPr>
          <p:cNvSpPr txBox="1"/>
          <p:nvPr/>
        </p:nvSpPr>
        <p:spPr>
          <a:xfrm>
            <a:off x="3401851" y="1155592"/>
            <a:ext cx="5484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cherche le total des roues.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487728DD-B8F3-7820-357A-C180AEA9E2C7}"/>
              </a:ext>
            </a:extLst>
          </p:cNvPr>
          <p:cNvSpPr txBox="1"/>
          <p:nvPr/>
        </p:nvSpPr>
        <p:spPr>
          <a:xfrm>
            <a:off x="3435206" y="5569368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Il y a 10 roues en tout.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3DE88A60-7E32-667B-591B-0AEEF8EE760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1248926" y="5409348"/>
            <a:ext cx="1779368" cy="9720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4DD1B8F8-2128-6763-8916-C3247DAB247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1248926" y="3938883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C396506B-BCD9-80AE-720B-6F4FAA546FBB}"/>
              </a:ext>
            </a:extLst>
          </p:cNvPr>
          <p:cNvSpPr txBox="1"/>
          <p:nvPr/>
        </p:nvSpPr>
        <p:spPr>
          <a:xfrm>
            <a:off x="3508499" y="4213600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5 + 5 = 10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79B4E864-1E1A-58EC-9099-7585DF55322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5590" b="49889"/>
          <a:stretch/>
        </p:blipFill>
        <p:spPr>
          <a:xfrm>
            <a:off x="1248926" y="2601710"/>
            <a:ext cx="1813145" cy="972000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BCEFA905-CFA0-74AF-6900-7B751279894E}"/>
              </a:ext>
            </a:extLst>
          </p:cNvPr>
          <p:cNvSpPr txBox="1"/>
          <p:nvPr/>
        </p:nvSpPr>
        <p:spPr>
          <a:xfrm>
            <a:off x="3435206" y="2549101"/>
            <a:ext cx="51871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représente </a:t>
            </a:r>
          </a:p>
          <a:p>
            <a:r>
              <a:rPr lang="fr-FR" sz="3200" dirty="0">
                <a:solidFill>
                  <a:srgbClr val="C00000"/>
                </a:solidFill>
              </a:rPr>
              <a:t>le problème.</a:t>
            </a:r>
          </a:p>
        </p:txBody>
      </p:sp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E8ED77A4-CDCF-5F7F-4D8D-B4EC95BC68C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2/3</a:t>
            </a: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2346B8CF-F2A4-C0CB-60E7-24DAF86B8968}"/>
              </a:ext>
            </a:extLst>
          </p:cNvPr>
          <p:cNvSpPr/>
          <p:nvPr/>
        </p:nvSpPr>
        <p:spPr>
          <a:xfrm>
            <a:off x="6028784" y="2880873"/>
            <a:ext cx="544122" cy="561734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35A0A4C0-BEF4-B3CC-70BF-C09E7D67395D}"/>
              </a:ext>
            </a:extLst>
          </p:cNvPr>
          <p:cNvSpPr/>
          <p:nvPr/>
        </p:nvSpPr>
        <p:spPr>
          <a:xfrm>
            <a:off x="6781451" y="2886524"/>
            <a:ext cx="544122" cy="561734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>
                <a:solidFill>
                  <a:schemeClr val="tx1"/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114882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1" grpId="0"/>
      <p:bldP spid="16" grpId="0"/>
      <p:bldP spid="5" grpId="0" animBg="1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Lisons le problème :</a:t>
            </a:r>
          </a:p>
        </p:txBody>
      </p:sp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3D1F2013-6292-FDB3-0EA8-A242611A2F91}"/>
              </a:ext>
            </a:extLst>
          </p:cNvPr>
          <p:cNvSpPr/>
          <p:nvPr/>
        </p:nvSpPr>
        <p:spPr>
          <a:xfrm>
            <a:off x="494804" y="1096488"/>
            <a:ext cx="7442695" cy="3986150"/>
          </a:xfrm>
          <a:prstGeom prst="wedgeEllipseCallout">
            <a:avLst>
              <a:gd name="adj1" fmla="val -23574"/>
              <a:gd name="adj2" fmla="val 65367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fr-FR" sz="3200" dirty="0">
                <a:solidFill>
                  <a:schemeClr val="tx1"/>
                </a:solidFill>
              </a:rPr>
              <a:t>Dans la classe, il y a 4 gobelets contenant chacun 5 jetons. </a:t>
            </a:r>
          </a:p>
          <a:p>
            <a:r>
              <a:rPr lang="fr-FR" sz="3200" b="1" dirty="0">
                <a:solidFill>
                  <a:schemeClr val="tx1"/>
                </a:solidFill>
              </a:rPr>
              <a:t>Combien y a-t-il de jetons en tout ? </a:t>
            </a:r>
            <a:endParaRPr lang="fr-FR" sz="3200" b="1" dirty="0"/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04A61FB9-0D1F-A729-CC7A-E9D44536CA01}"/>
              </a:ext>
            </a:extLst>
          </p:cNvPr>
          <p:cNvSpPr/>
          <p:nvPr/>
        </p:nvSpPr>
        <p:spPr>
          <a:xfrm>
            <a:off x="6717476" y="4878780"/>
            <a:ext cx="882732" cy="88273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E15273CB-8663-2745-4CE0-6985038ACBD5}"/>
              </a:ext>
            </a:extLst>
          </p:cNvPr>
          <p:cNvSpPr/>
          <p:nvPr/>
        </p:nvSpPr>
        <p:spPr>
          <a:xfrm>
            <a:off x="7273637" y="5047014"/>
            <a:ext cx="882732" cy="88273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38F10007-C5FE-81E9-2AB5-E81CD76C7E13}"/>
              </a:ext>
            </a:extLst>
          </p:cNvPr>
          <p:cNvSpPr/>
          <p:nvPr/>
        </p:nvSpPr>
        <p:spPr>
          <a:xfrm>
            <a:off x="6889668" y="5458692"/>
            <a:ext cx="882732" cy="88273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4D501CB7-42A5-0779-DB33-702C424C9C73}"/>
              </a:ext>
            </a:extLst>
          </p:cNvPr>
          <p:cNvSpPr/>
          <p:nvPr/>
        </p:nvSpPr>
        <p:spPr>
          <a:xfrm>
            <a:off x="7331034" y="4437414"/>
            <a:ext cx="882732" cy="88273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48D545EE-2219-2386-4580-E5FC3392F6EA}"/>
              </a:ext>
            </a:extLst>
          </p:cNvPr>
          <p:cNvSpPr/>
          <p:nvPr/>
        </p:nvSpPr>
        <p:spPr>
          <a:xfrm>
            <a:off x="7773390" y="5488380"/>
            <a:ext cx="882732" cy="88273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382253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217</Words>
  <Application>Microsoft Office PowerPoint</Application>
  <PresentationFormat>Affichage à l'écran (4:3)</PresentationFormat>
  <Paragraphs>54</Paragraphs>
  <Slides>10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Calibri Light</vt:lpstr>
      <vt:lpstr>Cursive standard</vt:lpstr>
      <vt:lpstr>Webdings</vt:lpstr>
      <vt:lpstr>Wingdings</vt:lpstr>
      <vt:lpstr>Thème Office</vt:lpstr>
      <vt:lpstr>Présentation PowerPoint</vt:lpstr>
      <vt:lpstr>Lisons le problème :</vt:lpstr>
      <vt:lpstr>Étape 1</vt:lpstr>
      <vt:lpstr>Étape 2</vt:lpstr>
      <vt:lpstr>Étape 3</vt:lpstr>
      <vt:lpstr>Étape 4</vt:lpstr>
      <vt:lpstr>Lisons le problème :</vt:lpstr>
      <vt:lpstr>Je cherche en suivant les 4 étapes :</vt:lpstr>
      <vt:lpstr>Lisons le problème :</vt:lpstr>
      <vt:lpstr>Je cherche en suivant les 4 étapes 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83</cp:revision>
  <dcterms:created xsi:type="dcterms:W3CDTF">2023-02-07T14:55:57Z</dcterms:created>
  <dcterms:modified xsi:type="dcterms:W3CDTF">2025-09-16T12:03:19Z</dcterms:modified>
</cp:coreProperties>
</file>